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8" r:id="rId3"/>
    <p:sldId id="270" r:id="rId4"/>
    <p:sldId id="269" r:id="rId5"/>
    <p:sldId id="267" r:id="rId6"/>
    <p:sldId id="271" r:id="rId7"/>
    <p:sldId id="294" r:id="rId8"/>
    <p:sldId id="309" r:id="rId9"/>
    <p:sldId id="310" r:id="rId10"/>
    <p:sldId id="312" r:id="rId11"/>
    <p:sldId id="321" r:id="rId12"/>
    <p:sldId id="259" r:id="rId13"/>
    <p:sldId id="258" r:id="rId14"/>
    <p:sldId id="296" r:id="rId15"/>
    <p:sldId id="307" r:id="rId16"/>
    <p:sldId id="298" r:id="rId17"/>
    <p:sldId id="305" r:id="rId18"/>
    <p:sldId id="304" r:id="rId19"/>
    <p:sldId id="329" r:id="rId20"/>
    <p:sldId id="301" r:id="rId21"/>
    <p:sldId id="299" r:id="rId22"/>
    <p:sldId id="260" r:id="rId23"/>
    <p:sldId id="264" r:id="rId24"/>
    <p:sldId id="265" r:id="rId25"/>
    <p:sldId id="279" r:id="rId26"/>
    <p:sldId id="272" r:id="rId27"/>
    <p:sldId id="280" r:id="rId28"/>
    <p:sldId id="328" r:id="rId29"/>
    <p:sldId id="273" r:id="rId30"/>
    <p:sldId id="331" r:id="rId31"/>
    <p:sldId id="330" r:id="rId32"/>
    <p:sldId id="281" r:id="rId33"/>
    <p:sldId id="313" r:id="rId34"/>
    <p:sldId id="322" r:id="rId35"/>
    <p:sldId id="314" r:id="rId36"/>
    <p:sldId id="283" r:id="rId37"/>
    <p:sldId id="315" r:id="rId38"/>
    <p:sldId id="323" r:id="rId39"/>
    <p:sldId id="287" r:id="rId40"/>
    <p:sldId id="317" r:id="rId41"/>
    <p:sldId id="318" r:id="rId42"/>
    <p:sldId id="324" r:id="rId43"/>
    <p:sldId id="293" r:id="rId44"/>
    <p:sldId id="316" r:id="rId45"/>
    <p:sldId id="284" r:id="rId46"/>
    <p:sldId id="325" r:id="rId47"/>
    <p:sldId id="286" r:id="rId48"/>
    <p:sldId id="274" r:id="rId49"/>
    <p:sldId id="306" r:id="rId50"/>
    <p:sldId id="291" r:id="rId51"/>
    <p:sldId id="289" r:id="rId52"/>
    <p:sldId id="290" r:id="rId53"/>
    <p:sldId id="308" r:id="rId54"/>
    <p:sldId id="275" r:id="rId55"/>
    <p:sldId id="288" r:id="rId56"/>
    <p:sldId id="302" r:id="rId57"/>
    <p:sldId id="303" r:id="rId58"/>
    <p:sldId id="276" r:id="rId59"/>
    <p:sldId id="277" r:id="rId60"/>
    <p:sldId id="319" r:id="rId61"/>
    <p:sldId id="320" r:id="rId62"/>
    <p:sldId id="326" r:id="rId63"/>
    <p:sldId id="27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Impact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Sheet1!$A$2:$A$17</c:f>
              <c:numCache>
                <c:formatCode>General</c:formatCode>
                <c:ptCount val="16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13</c:v>
                </c:pt>
                <c:pt idx="4">
                  <c:v>7</c:v>
                </c:pt>
                <c:pt idx="5">
                  <c:v>5</c:v>
                </c:pt>
                <c:pt idx="6">
                  <c:v>60</c:v>
                </c:pt>
                <c:pt idx="7">
                  <c:v>80</c:v>
                </c:pt>
                <c:pt idx="8">
                  <c:v>90</c:v>
                </c:pt>
                <c:pt idx="9">
                  <c:v>5</c:v>
                </c:pt>
                <c:pt idx="10">
                  <c:v>10</c:v>
                </c:pt>
                <c:pt idx="11">
                  <c:v>85</c:v>
                </c:pt>
                <c:pt idx="12">
                  <c:v>92</c:v>
                </c:pt>
                <c:pt idx="13">
                  <c:v>2</c:v>
                </c:pt>
                <c:pt idx="14">
                  <c:v>19</c:v>
                </c:pt>
                <c:pt idx="15">
                  <c:v>70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</c:v>
                </c:pt>
                <c:pt idx="1">
                  <c:v>12</c:v>
                </c:pt>
                <c:pt idx="2">
                  <c:v>20</c:v>
                </c:pt>
                <c:pt idx="3">
                  <c:v>4</c:v>
                </c:pt>
                <c:pt idx="4">
                  <c:v>9</c:v>
                </c:pt>
                <c:pt idx="5">
                  <c:v>2</c:v>
                </c:pt>
                <c:pt idx="6">
                  <c:v>80</c:v>
                </c:pt>
                <c:pt idx="7">
                  <c:v>76</c:v>
                </c:pt>
                <c:pt idx="8">
                  <c:v>65</c:v>
                </c:pt>
                <c:pt idx="9">
                  <c:v>95</c:v>
                </c:pt>
                <c:pt idx="10">
                  <c:v>75</c:v>
                </c:pt>
                <c:pt idx="11">
                  <c:v>10</c:v>
                </c:pt>
                <c:pt idx="12">
                  <c:v>24</c:v>
                </c:pt>
                <c:pt idx="13">
                  <c:v>15</c:v>
                </c:pt>
                <c:pt idx="14">
                  <c:v>82</c:v>
                </c:pt>
                <c:pt idx="15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71872"/>
        <c:axId val="55073792"/>
      </c:scatterChart>
      <c:valAx>
        <c:axId val="55071872"/>
        <c:scaling>
          <c:orientation val="minMax"/>
          <c:max val="100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Discoverability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073792"/>
        <c:crosses val="autoZero"/>
        <c:crossBetween val="midCat"/>
      </c:valAx>
      <c:valAx>
        <c:axId val="55073792"/>
        <c:scaling>
          <c:orientation val="minMax"/>
          <c:max val="100"/>
        </c:scaling>
        <c:delete val="1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Impact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071872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Downloads</c:v>
                </c:pt>
              </c:strCache>
            </c:strRef>
          </c:tx>
          <c:invertIfNegative val="0"/>
          <c:cat>
            <c:strRef>
              <c:f>Sheet1!$A$2:$A$24</c:f>
              <c:strCache>
                <c:ptCount val="23"/>
                <c:pt idx="0">
                  <c:v>GD Star Rating</c:v>
                </c:pt>
                <c:pt idx="1">
                  <c:v>Google Document Embedder</c:v>
                </c:pt>
                <c:pt idx="2">
                  <c:v>Quotes Collection</c:v>
                </c:pt>
                <c:pt idx="3">
                  <c:v>Duplicator</c:v>
                </c:pt>
                <c:pt idx="4">
                  <c:v>Crayon Syntax Highlighter</c:v>
                </c:pt>
                <c:pt idx="5">
                  <c:v>WP Symposium</c:v>
                </c:pt>
                <c:pt idx="6">
                  <c:v>TheCartPress</c:v>
                </c:pt>
                <c:pt idx="7">
                  <c:v>Zingiri Web Shop</c:v>
                </c:pt>
                <c:pt idx="8">
                  <c:v>WP Online Store</c:v>
                </c:pt>
                <c:pt idx="9">
                  <c:v>Sendit Newsletter</c:v>
                </c:pt>
                <c:pt idx="10">
                  <c:v>Zingiri Forum</c:v>
                </c:pt>
                <c:pt idx="11">
                  <c:v>Profile Builder</c:v>
                </c:pt>
                <c:pt idx="12">
                  <c:v>Flexi Quote Rotator</c:v>
                </c:pt>
                <c:pt idx="13">
                  <c:v>A page flip book</c:v>
                </c:pt>
                <c:pt idx="14">
                  <c:v>All video Gallery</c:v>
                </c:pt>
                <c:pt idx="15">
                  <c:v>Floating Social Media Links</c:v>
                </c:pt>
                <c:pt idx="16">
                  <c:v>FireStorm Professional..</c:v>
                </c:pt>
                <c:pt idx="17">
                  <c:v>Paid Memberships Pro</c:v>
                </c:pt>
                <c:pt idx="18">
                  <c:v>Cimy User Manager</c:v>
                </c:pt>
                <c:pt idx="19">
                  <c:v>Mac Photo Gallery</c:v>
                </c:pt>
                <c:pt idx="20">
                  <c:v>Nmedia Mailchimp</c:v>
                </c:pt>
                <c:pt idx="21">
                  <c:v>Ungallery</c:v>
                </c:pt>
                <c:pt idx="22">
                  <c:v>Global Content Blocks</c:v>
                </c:pt>
              </c:strCache>
            </c:strRef>
          </c:cat>
          <c:val>
            <c:numRef>
              <c:f>Sheet1!$B$2:$B$24</c:f>
              <c:numCache>
                <c:formatCode>#,##0</c:formatCode>
                <c:ptCount val="23"/>
                <c:pt idx="0">
                  <c:v>932723</c:v>
                </c:pt>
                <c:pt idx="1">
                  <c:v>261981</c:v>
                </c:pt>
                <c:pt idx="2">
                  <c:v>182804</c:v>
                </c:pt>
                <c:pt idx="3">
                  <c:v>154353</c:v>
                </c:pt>
                <c:pt idx="4">
                  <c:v>92395</c:v>
                </c:pt>
                <c:pt idx="5">
                  <c:v>87141</c:v>
                </c:pt>
                <c:pt idx="6">
                  <c:v>65325</c:v>
                </c:pt>
                <c:pt idx="7">
                  <c:v>63615</c:v>
                </c:pt>
                <c:pt idx="8">
                  <c:v>63000</c:v>
                </c:pt>
                <c:pt idx="9">
                  <c:v>56511</c:v>
                </c:pt>
                <c:pt idx="10">
                  <c:v>45879</c:v>
                </c:pt>
                <c:pt idx="11">
                  <c:v>40628</c:v>
                </c:pt>
                <c:pt idx="12">
                  <c:v>37020</c:v>
                </c:pt>
                <c:pt idx="13">
                  <c:v>25220</c:v>
                </c:pt>
                <c:pt idx="14">
                  <c:v>24687</c:v>
                </c:pt>
                <c:pt idx="15">
                  <c:v>21791</c:v>
                </c:pt>
                <c:pt idx="16">
                  <c:v>20192</c:v>
                </c:pt>
                <c:pt idx="17">
                  <c:v>18815</c:v>
                </c:pt>
                <c:pt idx="18">
                  <c:v>16814</c:v>
                </c:pt>
                <c:pt idx="19">
                  <c:v>16716</c:v>
                </c:pt>
                <c:pt idx="20">
                  <c:v>15943</c:v>
                </c:pt>
                <c:pt idx="21">
                  <c:v>14690</c:v>
                </c:pt>
                <c:pt idx="22">
                  <c:v>12168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883264"/>
        <c:axId val="55884800"/>
      </c:barChart>
      <c:catAx>
        <c:axId val="55883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5884800"/>
        <c:crosses val="autoZero"/>
        <c:auto val="1"/>
        <c:lblAlgn val="ctr"/>
        <c:lblOffset val="100"/>
        <c:noMultiLvlLbl val="0"/>
      </c:catAx>
      <c:valAx>
        <c:axId val="55884800"/>
        <c:scaling>
          <c:orientation val="minMax"/>
        </c:scaling>
        <c:delete val="0"/>
        <c:axPos val="b"/>
        <c:majorGridlines/>
        <c:minorGridlines/>
        <c:numFmt formatCode="#,##0" sourceLinked="1"/>
        <c:majorTickMark val="out"/>
        <c:minorTickMark val="none"/>
        <c:tickLblPos val="nextTo"/>
        <c:crossAx val="558832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"/>
          <c:y val="5.1816239316239299E-2"/>
          <c:w val="0.88888888888888895"/>
          <c:h val="0.870726495726495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Vulnerability type</c:v>
                </c:pt>
              </c:strCache>
            </c:strRef>
          </c:tx>
          <c:dLbls>
            <c:dLbl>
              <c:idx val="5"/>
              <c:layout>
                <c:manualLayout>
                  <c:x val="9.491579177602800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Security bypass</c:v>
                </c:pt>
                <c:pt idx="1">
                  <c:v>File inclusion</c:v>
                </c:pt>
                <c:pt idx="2">
                  <c:v>File disclosure</c:v>
                </c:pt>
                <c:pt idx="3">
                  <c:v>SQL injection</c:v>
                </c:pt>
                <c:pt idx="4">
                  <c:v>XSS</c:v>
                </c:pt>
                <c:pt idx="5">
                  <c:v>Command execution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5</c:v>
                </c:pt>
                <c:pt idx="3">
                  <c:v>25</c:v>
                </c:pt>
                <c:pt idx="4">
                  <c:v>18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to patch</c:v>
                </c:pt>
              </c:strCache>
            </c:strRef>
          </c:tx>
          <c:invertIfNegative val="0"/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116</c:v>
                </c:pt>
                <c:pt idx="1">
                  <c:v>105</c:v>
                </c:pt>
                <c:pt idx="2">
                  <c:v>93</c:v>
                </c:pt>
                <c:pt idx="3">
                  <c:v>76</c:v>
                </c:pt>
                <c:pt idx="4">
                  <c:v>70</c:v>
                </c:pt>
                <c:pt idx="5">
                  <c:v>57</c:v>
                </c:pt>
                <c:pt idx="6">
                  <c:v>25</c:v>
                </c:pt>
                <c:pt idx="7">
                  <c:v>21</c:v>
                </c:pt>
                <c:pt idx="8">
                  <c:v>19</c:v>
                </c:pt>
                <c:pt idx="9">
                  <c:v>17</c:v>
                </c:pt>
                <c:pt idx="10">
                  <c:v>14</c:v>
                </c:pt>
                <c:pt idx="11">
                  <c:v>13</c:v>
                </c:pt>
                <c:pt idx="12">
                  <c:v>10</c:v>
                </c:pt>
                <c:pt idx="13">
                  <c:v>6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6432"/>
        <c:axId val="55507968"/>
      </c:barChart>
      <c:catAx>
        <c:axId val="5550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5507968"/>
        <c:crosses val="autoZero"/>
        <c:auto val="1"/>
        <c:lblAlgn val="ctr"/>
        <c:lblOffset val="100"/>
        <c:noMultiLvlLbl val="0"/>
      </c:catAx>
      <c:valAx>
        <c:axId val="55507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50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800D7-8720-4376-B747-35005105E49B}" type="doc">
      <dgm:prSet loTypeId="urn:microsoft.com/office/officeart/2005/8/layout/venn1" loCatId="relationship" qsTypeId="urn:microsoft.com/office/officeart/2005/8/quickstyle/3d4" qsCatId="3D" csTypeId="urn:microsoft.com/office/officeart/2005/8/colors/colorful1" csCatId="colorful" phldr="1"/>
      <dgm:spPr/>
    </dgm:pt>
    <dgm:pt modelId="{0AB5DFB9-43BA-4654-8488-A2746F0E2498}">
      <dgm:prSet phldrT="[Text]"/>
      <dgm:spPr/>
      <dgm:t>
        <a:bodyPr/>
        <a:lstStyle/>
        <a:p>
          <a:r>
            <a:rPr lang="en-US" dirty="0" smtClean="0"/>
            <a:t>Systematic vulnerabilities</a:t>
          </a:r>
          <a:endParaRPr lang="en-US" dirty="0"/>
        </a:p>
      </dgm:t>
    </dgm:pt>
    <dgm:pt modelId="{41AD55B9-76C5-4B76-BCBC-12143C563BEC}" type="parTrans" cxnId="{ECA0C97E-518A-4ED4-9E55-18B62137BA63}">
      <dgm:prSet/>
      <dgm:spPr/>
      <dgm:t>
        <a:bodyPr/>
        <a:lstStyle/>
        <a:p>
          <a:endParaRPr lang="en-US"/>
        </a:p>
      </dgm:t>
    </dgm:pt>
    <dgm:pt modelId="{C26D5BA6-D77D-4481-B978-02853928206A}" type="sibTrans" cxnId="{ECA0C97E-518A-4ED4-9E55-18B62137BA63}">
      <dgm:prSet/>
      <dgm:spPr/>
      <dgm:t>
        <a:bodyPr/>
        <a:lstStyle/>
        <a:p>
          <a:endParaRPr lang="en-US"/>
        </a:p>
      </dgm:t>
    </dgm:pt>
    <dgm:pt modelId="{2D8E91CE-BFBD-4044-AA76-61B10A889E50}">
      <dgm:prSet phldrT="[Text]"/>
      <dgm:spPr/>
      <dgm:t>
        <a:bodyPr/>
        <a:lstStyle/>
        <a:p>
          <a:r>
            <a:rPr lang="en-US" dirty="0" smtClean="0"/>
            <a:t>Business/design logic</a:t>
          </a:r>
          <a:endParaRPr lang="en-US" dirty="0"/>
        </a:p>
      </dgm:t>
    </dgm:pt>
    <dgm:pt modelId="{DF9DEDDC-5913-4F11-BC72-856E027E0700}" type="parTrans" cxnId="{2421CF05-CE47-4F38-8616-473DD0DD1D37}">
      <dgm:prSet/>
      <dgm:spPr/>
      <dgm:t>
        <a:bodyPr/>
        <a:lstStyle/>
        <a:p>
          <a:endParaRPr lang="en-US"/>
        </a:p>
      </dgm:t>
    </dgm:pt>
    <dgm:pt modelId="{923E6CF9-4198-47DD-8894-33B0A8826645}" type="sibTrans" cxnId="{2421CF05-CE47-4F38-8616-473DD0DD1D37}">
      <dgm:prSet/>
      <dgm:spPr/>
      <dgm:t>
        <a:bodyPr/>
        <a:lstStyle/>
        <a:p>
          <a:endParaRPr lang="en-US"/>
        </a:p>
      </dgm:t>
    </dgm:pt>
    <dgm:pt modelId="{E08FF2E3-1883-42EC-8DFF-0670D73C2E12}">
      <dgm:prSet phldrT="[Text]"/>
      <dgm:spPr/>
      <dgm:t>
        <a:bodyPr/>
        <a:lstStyle/>
        <a:p>
          <a:r>
            <a:rPr lang="en-US" dirty="0" smtClean="0"/>
            <a:t>Code review</a:t>
          </a:r>
          <a:endParaRPr lang="en-US" dirty="0"/>
        </a:p>
      </dgm:t>
    </dgm:pt>
    <dgm:pt modelId="{28730DC1-AEE0-4F40-8472-7C2C0FA1260D}" type="parTrans" cxnId="{46DE59C8-727B-4151-A04B-9CA08F50872E}">
      <dgm:prSet/>
      <dgm:spPr/>
      <dgm:t>
        <a:bodyPr/>
        <a:lstStyle/>
        <a:p>
          <a:endParaRPr lang="en-US"/>
        </a:p>
      </dgm:t>
    </dgm:pt>
    <dgm:pt modelId="{E6812C76-21FC-4889-9B42-811598FDEE84}" type="sibTrans" cxnId="{46DE59C8-727B-4151-A04B-9CA08F50872E}">
      <dgm:prSet/>
      <dgm:spPr/>
      <dgm:t>
        <a:bodyPr/>
        <a:lstStyle/>
        <a:p>
          <a:endParaRPr lang="en-US"/>
        </a:p>
      </dgm:t>
    </dgm:pt>
    <dgm:pt modelId="{B1129ADE-F92A-475C-9C81-2D017A1CA693}">
      <dgm:prSet phldrT="[Text]"/>
      <dgm:spPr/>
      <dgm:t>
        <a:bodyPr/>
        <a:lstStyle/>
        <a:p>
          <a:r>
            <a:rPr lang="en-US" dirty="0" smtClean="0"/>
            <a:t>Manual testing</a:t>
          </a:r>
          <a:endParaRPr lang="en-US" dirty="0"/>
        </a:p>
      </dgm:t>
    </dgm:pt>
    <dgm:pt modelId="{C9B40E12-78DB-4E24-B4BE-2653C84D4223}" type="parTrans" cxnId="{35896C75-9725-4245-82EF-4531BFCE6E1C}">
      <dgm:prSet/>
      <dgm:spPr/>
      <dgm:t>
        <a:bodyPr/>
        <a:lstStyle/>
        <a:p>
          <a:endParaRPr lang="en-US"/>
        </a:p>
      </dgm:t>
    </dgm:pt>
    <dgm:pt modelId="{5873DC79-C1B3-4CC1-A6EB-5A2572047BEE}" type="sibTrans" cxnId="{35896C75-9725-4245-82EF-4531BFCE6E1C}">
      <dgm:prSet/>
      <dgm:spPr/>
      <dgm:t>
        <a:bodyPr/>
        <a:lstStyle/>
        <a:p>
          <a:endParaRPr lang="en-US"/>
        </a:p>
      </dgm:t>
    </dgm:pt>
    <dgm:pt modelId="{47E1EC7F-5EB8-4832-B51B-0145A0D91D5E}">
      <dgm:prSet phldrT="[Text]"/>
      <dgm:spPr/>
      <dgm:t>
        <a:bodyPr/>
        <a:lstStyle/>
        <a:p>
          <a:r>
            <a:rPr lang="en-US" dirty="0" smtClean="0"/>
            <a:t>Framework</a:t>
          </a:r>
          <a:endParaRPr lang="en-US" dirty="0"/>
        </a:p>
      </dgm:t>
    </dgm:pt>
    <dgm:pt modelId="{5FAAA85C-EE76-479D-A063-413191ED54C0}" type="parTrans" cxnId="{C807FE2A-00AF-434F-9632-343C83DD505C}">
      <dgm:prSet/>
      <dgm:spPr/>
      <dgm:t>
        <a:bodyPr/>
        <a:lstStyle/>
        <a:p>
          <a:endParaRPr lang="en-US"/>
        </a:p>
      </dgm:t>
    </dgm:pt>
    <dgm:pt modelId="{2B5C0ACE-E869-4DF7-ADEE-C57385C24F4D}" type="sibTrans" cxnId="{C807FE2A-00AF-434F-9632-343C83DD505C}">
      <dgm:prSet/>
      <dgm:spPr/>
      <dgm:t>
        <a:bodyPr/>
        <a:lstStyle/>
        <a:p>
          <a:endParaRPr lang="en-US"/>
        </a:p>
      </dgm:t>
    </dgm:pt>
    <dgm:pt modelId="{370F9B7D-4E66-434D-AC60-7481B851826F}">
      <dgm:prSet phldrT="[Text]"/>
      <dgm:spPr/>
      <dgm:t>
        <a:bodyPr/>
        <a:lstStyle/>
        <a:p>
          <a:r>
            <a:rPr lang="en-US" dirty="0" smtClean="0"/>
            <a:t>Code review</a:t>
          </a:r>
          <a:endParaRPr lang="en-US" dirty="0"/>
        </a:p>
      </dgm:t>
    </dgm:pt>
    <dgm:pt modelId="{3667BC94-27C1-457E-AAAD-A0ADB39B55F2}" type="parTrans" cxnId="{4D8DDF14-E309-4F4E-8693-2533BDF2E8C7}">
      <dgm:prSet/>
      <dgm:spPr/>
      <dgm:t>
        <a:bodyPr/>
        <a:lstStyle/>
        <a:p>
          <a:endParaRPr lang="en-US"/>
        </a:p>
      </dgm:t>
    </dgm:pt>
    <dgm:pt modelId="{E2186A48-6CD7-463F-B73C-5FE0EA871CE6}" type="sibTrans" cxnId="{4D8DDF14-E309-4F4E-8693-2533BDF2E8C7}">
      <dgm:prSet/>
      <dgm:spPr/>
      <dgm:t>
        <a:bodyPr/>
        <a:lstStyle/>
        <a:p>
          <a:endParaRPr lang="en-US"/>
        </a:p>
      </dgm:t>
    </dgm:pt>
    <dgm:pt modelId="{EAB6262F-8CC8-4286-B85A-163506E0BD26}">
      <dgm:prSet phldrT="[Text]"/>
      <dgm:spPr/>
      <dgm:t>
        <a:bodyPr/>
        <a:lstStyle/>
        <a:p>
          <a:r>
            <a:rPr lang="en-US" dirty="0" smtClean="0"/>
            <a:t>Manual/Automatic testing</a:t>
          </a:r>
          <a:endParaRPr lang="en-US" dirty="0"/>
        </a:p>
      </dgm:t>
    </dgm:pt>
    <dgm:pt modelId="{E6F9EDFF-45D1-4C3E-AFC7-0090FFFDC028}" type="parTrans" cxnId="{6E71CFBD-5768-49C8-B901-31EE66AF1F87}">
      <dgm:prSet/>
      <dgm:spPr/>
      <dgm:t>
        <a:bodyPr/>
        <a:lstStyle/>
        <a:p>
          <a:endParaRPr lang="en-US"/>
        </a:p>
      </dgm:t>
    </dgm:pt>
    <dgm:pt modelId="{747ACB11-D021-4E36-8EB6-A7B3694F6FAB}" type="sibTrans" cxnId="{6E71CFBD-5768-49C8-B901-31EE66AF1F87}">
      <dgm:prSet/>
      <dgm:spPr/>
      <dgm:t>
        <a:bodyPr/>
        <a:lstStyle/>
        <a:p>
          <a:endParaRPr lang="en-US"/>
        </a:p>
      </dgm:t>
    </dgm:pt>
    <dgm:pt modelId="{5A70D264-14B8-416E-B8D4-903D7465EB43}" type="pres">
      <dgm:prSet presAssocID="{38D800D7-8720-4376-B747-35005105E49B}" presName="compositeShape" presStyleCnt="0">
        <dgm:presLayoutVars>
          <dgm:chMax val="7"/>
          <dgm:dir/>
          <dgm:resizeHandles val="exact"/>
        </dgm:presLayoutVars>
      </dgm:prSet>
      <dgm:spPr/>
    </dgm:pt>
    <dgm:pt modelId="{22D56C99-2728-47EB-99A3-6E8F8BD4767F}" type="pres">
      <dgm:prSet presAssocID="{0AB5DFB9-43BA-4654-8488-A2746F0E2498}" presName="circ1" presStyleLbl="vennNode1" presStyleIdx="0" presStyleCnt="2" custLinFactNeighborX="-16726" custLinFactNeighborY="575"/>
      <dgm:spPr/>
      <dgm:t>
        <a:bodyPr/>
        <a:lstStyle/>
        <a:p>
          <a:endParaRPr lang="en-US"/>
        </a:p>
      </dgm:t>
    </dgm:pt>
    <dgm:pt modelId="{1FA3DF74-0F3A-4AA8-B581-7AB78FE9D5E4}" type="pres">
      <dgm:prSet presAssocID="{0AB5DFB9-43BA-4654-8488-A2746F0E24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49564-7011-4045-8879-7FAEAA93634C}" type="pres">
      <dgm:prSet presAssocID="{2D8E91CE-BFBD-4044-AA76-61B10A889E50}" presName="circ2" presStyleLbl="vennNode1" presStyleIdx="1" presStyleCnt="2" custLinFactNeighborX="10420" custLinFactNeighborY="-1196"/>
      <dgm:spPr/>
      <dgm:t>
        <a:bodyPr/>
        <a:lstStyle/>
        <a:p>
          <a:endParaRPr lang="en-US"/>
        </a:p>
      </dgm:t>
    </dgm:pt>
    <dgm:pt modelId="{0EAD21E4-3509-4EA0-9036-1F53BFCA0F8B}" type="pres">
      <dgm:prSet presAssocID="{2D8E91CE-BFBD-4044-AA76-61B10A889E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3DA33-7575-42C2-80B2-106F9D868D59}" type="presOf" srcId="{0AB5DFB9-43BA-4654-8488-A2746F0E2498}" destId="{22D56C99-2728-47EB-99A3-6E8F8BD4767F}" srcOrd="0" destOrd="0" presId="urn:microsoft.com/office/officeart/2005/8/layout/venn1"/>
    <dgm:cxn modelId="{46DE59C8-727B-4151-A04B-9CA08F50872E}" srcId="{2D8E91CE-BFBD-4044-AA76-61B10A889E50}" destId="{E08FF2E3-1883-42EC-8DFF-0670D73C2E12}" srcOrd="0" destOrd="0" parTransId="{28730DC1-AEE0-4F40-8472-7C2C0FA1260D}" sibTransId="{E6812C76-21FC-4889-9B42-811598FDEE84}"/>
    <dgm:cxn modelId="{D83519A3-2500-4075-85A3-1424ED52BA58}" type="presOf" srcId="{B1129ADE-F92A-475C-9C81-2D017A1CA693}" destId="{0EAD21E4-3509-4EA0-9036-1F53BFCA0F8B}" srcOrd="1" destOrd="2" presId="urn:microsoft.com/office/officeart/2005/8/layout/venn1"/>
    <dgm:cxn modelId="{41B93D86-9D87-455D-A3AB-CD3E03FD8F3D}" type="presOf" srcId="{370F9B7D-4E66-434D-AC60-7481B851826F}" destId="{22D56C99-2728-47EB-99A3-6E8F8BD4767F}" srcOrd="0" destOrd="2" presId="urn:microsoft.com/office/officeart/2005/8/layout/venn1"/>
    <dgm:cxn modelId="{C9DB3801-FE70-4FB1-8255-D689FF77FBA6}" type="presOf" srcId="{EAB6262F-8CC8-4286-B85A-163506E0BD26}" destId="{22D56C99-2728-47EB-99A3-6E8F8BD4767F}" srcOrd="0" destOrd="3" presId="urn:microsoft.com/office/officeart/2005/8/layout/venn1"/>
    <dgm:cxn modelId="{237A14ED-46CF-467D-AAE0-2A5C6A8E6D72}" type="presOf" srcId="{2D8E91CE-BFBD-4044-AA76-61B10A889E50}" destId="{0D349564-7011-4045-8879-7FAEAA93634C}" srcOrd="0" destOrd="0" presId="urn:microsoft.com/office/officeart/2005/8/layout/venn1"/>
    <dgm:cxn modelId="{760B6CE8-9F42-4A23-83AC-D5FA8B6A35A0}" type="presOf" srcId="{38D800D7-8720-4376-B747-35005105E49B}" destId="{5A70D264-14B8-416E-B8D4-903D7465EB43}" srcOrd="0" destOrd="0" presId="urn:microsoft.com/office/officeart/2005/8/layout/venn1"/>
    <dgm:cxn modelId="{ECA0C97E-518A-4ED4-9E55-18B62137BA63}" srcId="{38D800D7-8720-4376-B747-35005105E49B}" destId="{0AB5DFB9-43BA-4654-8488-A2746F0E2498}" srcOrd="0" destOrd="0" parTransId="{41AD55B9-76C5-4B76-BCBC-12143C563BEC}" sibTransId="{C26D5BA6-D77D-4481-B978-02853928206A}"/>
    <dgm:cxn modelId="{35896C75-9725-4245-82EF-4531BFCE6E1C}" srcId="{2D8E91CE-BFBD-4044-AA76-61B10A889E50}" destId="{B1129ADE-F92A-475C-9C81-2D017A1CA693}" srcOrd="1" destOrd="0" parTransId="{C9B40E12-78DB-4E24-B4BE-2653C84D4223}" sibTransId="{5873DC79-C1B3-4CC1-A6EB-5A2572047BEE}"/>
    <dgm:cxn modelId="{629B7377-6D89-4F5A-8FC9-BD2A4FB87E01}" type="presOf" srcId="{2D8E91CE-BFBD-4044-AA76-61B10A889E50}" destId="{0EAD21E4-3509-4EA0-9036-1F53BFCA0F8B}" srcOrd="1" destOrd="0" presId="urn:microsoft.com/office/officeart/2005/8/layout/venn1"/>
    <dgm:cxn modelId="{C807FE2A-00AF-434F-9632-343C83DD505C}" srcId="{0AB5DFB9-43BA-4654-8488-A2746F0E2498}" destId="{47E1EC7F-5EB8-4832-B51B-0145A0D91D5E}" srcOrd="0" destOrd="0" parTransId="{5FAAA85C-EE76-479D-A063-413191ED54C0}" sibTransId="{2B5C0ACE-E869-4DF7-ADEE-C57385C24F4D}"/>
    <dgm:cxn modelId="{43052086-4E7D-4690-BC09-B9F4D638D58E}" type="presOf" srcId="{47E1EC7F-5EB8-4832-B51B-0145A0D91D5E}" destId="{22D56C99-2728-47EB-99A3-6E8F8BD4767F}" srcOrd="0" destOrd="1" presId="urn:microsoft.com/office/officeart/2005/8/layout/venn1"/>
    <dgm:cxn modelId="{93DACE8E-15A4-4712-8C68-49819558A20D}" type="presOf" srcId="{B1129ADE-F92A-475C-9C81-2D017A1CA693}" destId="{0D349564-7011-4045-8879-7FAEAA93634C}" srcOrd="0" destOrd="2" presId="urn:microsoft.com/office/officeart/2005/8/layout/venn1"/>
    <dgm:cxn modelId="{0F52AA20-179D-47F2-846F-780F7661045E}" type="presOf" srcId="{E08FF2E3-1883-42EC-8DFF-0670D73C2E12}" destId="{0EAD21E4-3509-4EA0-9036-1F53BFCA0F8B}" srcOrd="1" destOrd="1" presId="urn:microsoft.com/office/officeart/2005/8/layout/venn1"/>
    <dgm:cxn modelId="{778EC902-1E4B-49D8-8956-2E72F2617006}" type="presOf" srcId="{EAB6262F-8CC8-4286-B85A-163506E0BD26}" destId="{1FA3DF74-0F3A-4AA8-B581-7AB78FE9D5E4}" srcOrd="1" destOrd="3" presId="urn:microsoft.com/office/officeart/2005/8/layout/venn1"/>
    <dgm:cxn modelId="{75AC11E7-956F-4A85-A4C5-0A8137710874}" type="presOf" srcId="{0AB5DFB9-43BA-4654-8488-A2746F0E2498}" destId="{1FA3DF74-0F3A-4AA8-B581-7AB78FE9D5E4}" srcOrd="1" destOrd="0" presId="urn:microsoft.com/office/officeart/2005/8/layout/venn1"/>
    <dgm:cxn modelId="{6E71CFBD-5768-49C8-B901-31EE66AF1F87}" srcId="{0AB5DFB9-43BA-4654-8488-A2746F0E2498}" destId="{EAB6262F-8CC8-4286-B85A-163506E0BD26}" srcOrd="2" destOrd="0" parTransId="{E6F9EDFF-45D1-4C3E-AFC7-0090FFFDC028}" sibTransId="{747ACB11-D021-4E36-8EB6-A7B3694F6FAB}"/>
    <dgm:cxn modelId="{2421CF05-CE47-4F38-8616-473DD0DD1D37}" srcId="{38D800D7-8720-4376-B747-35005105E49B}" destId="{2D8E91CE-BFBD-4044-AA76-61B10A889E50}" srcOrd="1" destOrd="0" parTransId="{DF9DEDDC-5913-4F11-BC72-856E027E0700}" sibTransId="{923E6CF9-4198-47DD-8894-33B0A8826645}"/>
    <dgm:cxn modelId="{CC226A9B-8ADF-490F-8254-8E713F0C6A7B}" type="presOf" srcId="{E08FF2E3-1883-42EC-8DFF-0670D73C2E12}" destId="{0D349564-7011-4045-8879-7FAEAA93634C}" srcOrd="0" destOrd="1" presId="urn:microsoft.com/office/officeart/2005/8/layout/venn1"/>
    <dgm:cxn modelId="{4D8DDF14-E309-4F4E-8693-2533BDF2E8C7}" srcId="{0AB5DFB9-43BA-4654-8488-A2746F0E2498}" destId="{370F9B7D-4E66-434D-AC60-7481B851826F}" srcOrd="1" destOrd="0" parTransId="{3667BC94-27C1-457E-AAAD-A0ADB39B55F2}" sibTransId="{E2186A48-6CD7-463F-B73C-5FE0EA871CE6}"/>
    <dgm:cxn modelId="{7288CF2E-96C5-4898-9E60-C70FC9F7A856}" type="presOf" srcId="{370F9B7D-4E66-434D-AC60-7481B851826F}" destId="{1FA3DF74-0F3A-4AA8-B581-7AB78FE9D5E4}" srcOrd="1" destOrd="2" presId="urn:microsoft.com/office/officeart/2005/8/layout/venn1"/>
    <dgm:cxn modelId="{A2161FEA-F20B-4EA7-A92E-9B11C299E6A7}" type="presOf" srcId="{47E1EC7F-5EB8-4832-B51B-0145A0D91D5E}" destId="{1FA3DF74-0F3A-4AA8-B581-7AB78FE9D5E4}" srcOrd="1" destOrd="1" presId="urn:microsoft.com/office/officeart/2005/8/layout/venn1"/>
    <dgm:cxn modelId="{F6F6DDA6-321D-4CDE-A70B-D193EC190495}" type="presParOf" srcId="{5A70D264-14B8-416E-B8D4-903D7465EB43}" destId="{22D56C99-2728-47EB-99A3-6E8F8BD4767F}" srcOrd="0" destOrd="0" presId="urn:microsoft.com/office/officeart/2005/8/layout/venn1"/>
    <dgm:cxn modelId="{80C81014-F0CF-489B-BE8C-2DFB130FF920}" type="presParOf" srcId="{5A70D264-14B8-416E-B8D4-903D7465EB43}" destId="{1FA3DF74-0F3A-4AA8-B581-7AB78FE9D5E4}" srcOrd="1" destOrd="0" presId="urn:microsoft.com/office/officeart/2005/8/layout/venn1"/>
    <dgm:cxn modelId="{74BB1E46-1DE1-4409-AF8C-B290243A0E1C}" type="presParOf" srcId="{5A70D264-14B8-416E-B8D4-903D7465EB43}" destId="{0D349564-7011-4045-8879-7FAEAA93634C}" srcOrd="2" destOrd="0" presId="urn:microsoft.com/office/officeart/2005/8/layout/venn1"/>
    <dgm:cxn modelId="{FDFB0BC2-5C9C-4A3A-B69C-FFC27A8C2BE3}" type="presParOf" srcId="{5A70D264-14B8-416E-B8D4-903D7465EB43}" destId="{0EAD21E4-3509-4EA0-9036-1F53BFCA0F8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16932-2C5F-4000-865A-859AB553F868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F6B0D1D7-9336-4A67-9AF0-89E58B35B4D0}">
      <dgm:prSet phldrT="[Text]"/>
      <dgm:spPr/>
      <dgm:t>
        <a:bodyPr/>
        <a:lstStyle/>
        <a:p>
          <a:r>
            <a:rPr lang="en-US" dirty="0" smtClean="0"/>
            <a:t>White box</a:t>
          </a:r>
          <a:endParaRPr lang="en-US" dirty="0"/>
        </a:p>
      </dgm:t>
    </dgm:pt>
    <dgm:pt modelId="{2925A15B-BF2F-4F73-8B9F-ECADCD4ABB59}" type="parTrans" cxnId="{B53DC90A-BF93-42E6-BF2D-9AE562356919}">
      <dgm:prSet/>
      <dgm:spPr/>
      <dgm:t>
        <a:bodyPr/>
        <a:lstStyle/>
        <a:p>
          <a:endParaRPr lang="en-US"/>
        </a:p>
      </dgm:t>
    </dgm:pt>
    <dgm:pt modelId="{238F1ACA-B384-4581-8E38-EC30F9FE2A79}" type="sibTrans" cxnId="{B53DC90A-BF93-42E6-BF2D-9AE562356919}">
      <dgm:prSet/>
      <dgm:spPr/>
      <dgm:t>
        <a:bodyPr/>
        <a:lstStyle/>
        <a:p>
          <a:endParaRPr lang="en-US"/>
        </a:p>
      </dgm:t>
    </dgm:pt>
    <dgm:pt modelId="{7567D129-3919-4770-9F9A-E8E465C7E82A}">
      <dgm:prSet phldrT="[Text]"/>
      <dgm:spPr/>
      <dgm:t>
        <a:bodyPr/>
        <a:lstStyle/>
        <a:p>
          <a:r>
            <a:rPr lang="en-US" dirty="0" smtClean="0"/>
            <a:t>Black box</a:t>
          </a:r>
          <a:endParaRPr lang="en-US" dirty="0"/>
        </a:p>
      </dgm:t>
    </dgm:pt>
    <dgm:pt modelId="{8952F5A0-7178-4AB7-90DC-0542A2C37895}" type="parTrans" cxnId="{BC70334F-A2C8-4BBC-90FE-70E15FE24BDF}">
      <dgm:prSet/>
      <dgm:spPr/>
      <dgm:t>
        <a:bodyPr/>
        <a:lstStyle/>
        <a:p>
          <a:endParaRPr lang="en-US"/>
        </a:p>
      </dgm:t>
    </dgm:pt>
    <dgm:pt modelId="{E1E89537-0862-4492-98E7-FFD023024754}" type="sibTrans" cxnId="{BC70334F-A2C8-4BBC-90FE-70E15FE24BDF}">
      <dgm:prSet/>
      <dgm:spPr/>
      <dgm:t>
        <a:bodyPr/>
        <a:lstStyle/>
        <a:p>
          <a:endParaRPr lang="en-US"/>
        </a:p>
      </dgm:t>
    </dgm:pt>
    <dgm:pt modelId="{53964EF0-A9E3-4FFD-9700-D11AA43D7DD5}" type="pres">
      <dgm:prSet presAssocID="{C1C16932-2C5F-4000-865A-859AB553F868}" presName="compositeShape" presStyleCnt="0">
        <dgm:presLayoutVars>
          <dgm:chMax val="7"/>
          <dgm:dir/>
          <dgm:resizeHandles val="exact"/>
        </dgm:presLayoutVars>
      </dgm:prSet>
      <dgm:spPr/>
    </dgm:pt>
    <dgm:pt modelId="{7C14A033-3703-464F-9C17-9F4DF7CB322F}" type="pres">
      <dgm:prSet presAssocID="{F6B0D1D7-9336-4A67-9AF0-89E58B35B4D0}" presName="circ1" presStyleLbl="vennNode1" presStyleIdx="0" presStyleCnt="2"/>
      <dgm:spPr/>
      <dgm:t>
        <a:bodyPr/>
        <a:lstStyle/>
        <a:p>
          <a:endParaRPr lang="en-US"/>
        </a:p>
      </dgm:t>
    </dgm:pt>
    <dgm:pt modelId="{F3D5649D-FEB3-495B-95D7-7B497D419F87}" type="pres">
      <dgm:prSet presAssocID="{F6B0D1D7-9336-4A67-9AF0-89E58B35B4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DAF6-F5C8-4575-9100-FB9487F0A913}" type="pres">
      <dgm:prSet presAssocID="{7567D129-3919-4770-9F9A-E8E465C7E82A}" presName="circ2" presStyleLbl="vennNode1" presStyleIdx="1" presStyleCnt="2" custLinFactNeighborX="-210" custLinFactNeighborY="185"/>
      <dgm:spPr/>
      <dgm:t>
        <a:bodyPr/>
        <a:lstStyle/>
        <a:p>
          <a:endParaRPr lang="en-US"/>
        </a:p>
      </dgm:t>
    </dgm:pt>
    <dgm:pt modelId="{7F0F0E6C-DB8F-429B-B1EE-129016AE9334}" type="pres">
      <dgm:prSet presAssocID="{7567D129-3919-4770-9F9A-E8E465C7E8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32306-0549-4683-85E0-4C7F151A1C73}" type="presOf" srcId="{F6B0D1D7-9336-4A67-9AF0-89E58B35B4D0}" destId="{7C14A033-3703-464F-9C17-9F4DF7CB322F}" srcOrd="0" destOrd="0" presId="urn:microsoft.com/office/officeart/2005/8/layout/venn1"/>
    <dgm:cxn modelId="{59DF7AA8-8E21-4AB5-8CEF-C47B6599E3B5}" type="presOf" srcId="{C1C16932-2C5F-4000-865A-859AB553F868}" destId="{53964EF0-A9E3-4FFD-9700-D11AA43D7DD5}" srcOrd="0" destOrd="0" presId="urn:microsoft.com/office/officeart/2005/8/layout/venn1"/>
    <dgm:cxn modelId="{BC70334F-A2C8-4BBC-90FE-70E15FE24BDF}" srcId="{C1C16932-2C5F-4000-865A-859AB553F868}" destId="{7567D129-3919-4770-9F9A-E8E465C7E82A}" srcOrd="1" destOrd="0" parTransId="{8952F5A0-7178-4AB7-90DC-0542A2C37895}" sibTransId="{E1E89537-0862-4492-98E7-FFD023024754}"/>
    <dgm:cxn modelId="{4E5EBF42-3E14-4607-8CAD-C5442F704B45}" type="presOf" srcId="{7567D129-3919-4770-9F9A-E8E465C7E82A}" destId="{7F0F0E6C-DB8F-429B-B1EE-129016AE9334}" srcOrd="1" destOrd="0" presId="urn:microsoft.com/office/officeart/2005/8/layout/venn1"/>
    <dgm:cxn modelId="{B53DC90A-BF93-42E6-BF2D-9AE562356919}" srcId="{C1C16932-2C5F-4000-865A-859AB553F868}" destId="{F6B0D1D7-9336-4A67-9AF0-89E58B35B4D0}" srcOrd="0" destOrd="0" parTransId="{2925A15B-BF2F-4F73-8B9F-ECADCD4ABB59}" sibTransId="{238F1ACA-B384-4581-8E38-EC30F9FE2A79}"/>
    <dgm:cxn modelId="{4477E5A1-F172-4B3B-8F19-4985D2D01B6A}" type="presOf" srcId="{F6B0D1D7-9336-4A67-9AF0-89E58B35B4D0}" destId="{F3D5649D-FEB3-495B-95D7-7B497D419F87}" srcOrd="1" destOrd="0" presId="urn:microsoft.com/office/officeart/2005/8/layout/venn1"/>
    <dgm:cxn modelId="{17EEF67E-58F4-4542-BA2A-F359DD4A7A0F}" type="presOf" srcId="{7567D129-3919-4770-9F9A-E8E465C7E82A}" destId="{3791DAF6-F5C8-4575-9100-FB9487F0A913}" srcOrd="0" destOrd="0" presId="urn:microsoft.com/office/officeart/2005/8/layout/venn1"/>
    <dgm:cxn modelId="{F7618C2F-BEFF-4C95-97A5-D7EED9BBB249}" type="presParOf" srcId="{53964EF0-A9E3-4FFD-9700-D11AA43D7DD5}" destId="{7C14A033-3703-464F-9C17-9F4DF7CB322F}" srcOrd="0" destOrd="0" presId="urn:microsoft.com/office/officeart/2005/8/layout/venn1"/>
    <dgm:cxn modelId="{09270E74-F90C-4D5B-8949-11F586C78C6E}" type="presParOf" srcId="{53964EF0-A9E3-4FFD-9700-D11AA43D7DD5}" destId="{F3D5649D-FEB3-495B-95D7-7B497D419F87}" srcOrd="1" destOrd="0" presId="urn:microsoft.com/office/officeart/2005/8/layout/venn1"/>
    <dgm:cxn modelId="{B47F5F37-4DCB-4E7E-94E2-39755534B9CA}" type="presParOf" srcId="{53964EF0-A9E3-4FFD-9700-D11AA43D7DD5}" destId="{3791DAF6-F5C8-4575-9100-FB9487F0A913}" srcOrd="2" destOrd="0" presId="urn:microsoft.com/office/officeart/2005/8/layout/venn1"/>
    <dgm:cxn modelId="{637F7B83-F670-4094-9B91-6B6FBF5FB561}" type="presParOf" srcId="{53964EF0-A9E3-4FFD-9700-D11AA43D7DD5}" destId="{7F0F0E6C-DB8F-429B-B1EE-129016AE933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56C99-2728-47EB-99A3-6E8F8BD4767F}">
      <dsp:nvSpPr>
        <dsp:cNvPr id="0" name=""/>
        <dsp:cNvSpPr/>
      </dsp:nvSpPr>
      <dsp:spPr>
        <a:xfrm>
          <a:off x="0" y="23524"/>
          <a:ext cx="4300825" cy="43008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Systematic vulnerabilities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Framework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Code review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Manual/Automatic testing</a:t>
          </a:r>
          <a:endParaRPr lang="en-US" sz="2000" kern="1200" dirty="0"/>
        </a:p>
      </dsp:txBody>
      <dsp:txXfrm>
        <a:off x="600565" y="530684"/>
        <a:ext cx="2479755" cy="3286506"/>
      </dsp:txXfrm>
    </dsp:sp>
    <dsp:sp modelId="{0D349564-7011-4045-8879-7FAEAA93634C}">
      <dsp:nvSpPr>
        <dsp:cNvPr id="0" name=""/>
        <dsp:cNvSpPr/>
      </dsp:nvSpPr>
      <dsp:spPr>
        <a:xfrm>
          <a:off x="3928774" y="0"/>
          <a:ext cx="4300825" cy="43008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Business/design logic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Code review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Manual testing</a:t>
          </a:r>
          <a:endParaRPr lang="en-US" sz="2000" kern="1200" dirty="0"/>
        </a:p>
      </dsp:txBody>
      <dsp:txXfrm>
        <a:off x="5149279" y="507159"/>
        <a:ext cx="2479755" cy="3286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4A033-3703-464F-9C17-9F4DF7CB322F}">
      <dsp:nvSpPr>
        <dsp:cNvPr id="0" name=""/>
        <dsp:cNvSpPr/>
      </dsp:nvSpPr>
      <dsp:spPr>
        <a:xfrm>
          <a:off x="414540" y="11762"/>
          <a:ext cx="4300825" cy="43008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White box</a:t>
          </a:r>
          <a:endParaRPr lang="en-US" sz="6500" kern="1200" dirty="0"/>
        </a:p>
      </dsp:txBody>
      <dsp:txXfrm>
        <a:off x="1015105" y="518922"/>
        <a:ext cx="2479755" cy="3286506"/>
      </dsp:txXfrm>
    </dsp:sp>
    <dsp:sp modelId="{3791DAF6-F5C8-4575-9100-FB9487F0A913}">
      <dsp:nvSpPr>
        <dsp:cNvPr id="0" name=""/>
        <dsp:cNvSpPr/>
      </dsp:nvSpPr>
      <dsp:spPr>
        <a:xfrm>
          <a:off x="3505202" y="19718"/>
          <a:ext cx="4300825" cy="4300825"/>
        </a:xfrm>
        <a:prstGeom prst="ellipse">
          <a:avLst/>
        </a:prstGeom>
        <a:solidFill>
          <a:schemeClr val="accent2">
            <a:alpha val="50000"/>
            <a:hueOff val="10483529"/>
            <a:satOff val="-1988"/>
            <a:lumOff val="-9999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Black box</a:t>
          </a:r>
          <a:endParaRPr lang="en-US" sz="6500" kern="1200" dirty="0"/>
        </a:p>
      </dsp:txBody>
      <dsp:txXfrm>
        <a:off x="4725707" y="526878"/>
        <a:ext cx="2479755" cy="328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0.57692</cdr:x>
      <cdr:y>0.08769</cdr:y>
    </cdr:from>
    <cdr:to>
      <cdr:x>0.96914</cdr:x>
      <cdr:y>0.4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572000" y="367490"/>
          <a:ext cx="3108252" cy="130891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0.67308</cdr:x>
      <cdr:y>0.43636</cdr:y>
    </cdr:from>
    <cdr:to>
      <cdr:x>0.93269</cdr:x>
      <cdr:y>0.84211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334001" y="1828800"/>
          <a:ext cx="2057400" cy="17004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2FA0DBD-5127-429B-9007-869BCFE5DA1B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5C64A1-5076-43C9-B5C3-B22E7FA9B7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3115559/exploitable-php-function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eriksen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Large-scale application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Charlie </a:t>
            </a:r>
            <a:r>
              <a:rPr lang="en-US" smtClean="0"/>
              <a:t>Eriksen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Inspiration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9575"/>
            <a:ext cx="53578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Large amounts of large code bases exist</a:t>
                </a:r>
              </a:p>
              <a:p>
                <a:r>
                  <a:rPr lang="en-US" dirty="0" smtClean="0"/>
                  <a:t>Reviewing in depth is cost prohibitive</a:t>
                </a:r>
              </a:p>
              <a:p>
                <a:pPr lvl="1"/>
                <a:r>
                  <a:rPr lang="en-US" dirty="0" smtClean="0"/>
                  <a:t>… and is going to take all of your life</a:t>
                </a:r>
              </a:p>
              <a:p>
                <a:pPr lvl="1"/>
                <a:r>
                  <a:rPr lang="en-US" dirty="0" smtClean="0"/>
                  <a:t>… and you’ll still miss half the vulnerabilities</a:t>
                </a:r>
              </a:p>
              <a:p>
                <a:r>
                  <a:rPr lang="en-US" dirty="0" smtClean="0"/>
                  <a:t>What is the cost per vulnerability found?</a:t>
                </a:r>
              </a:p>
              <a:p>
                <a:r>
                  <a:rPr lang="en-US" dirty="0" smtClean="0"/>
                  <a:t>What vulnerabilities have the higher risk?</a:t>
                </a:r>
              </a:p>
              <a:p>
                <a:pPr lvl="1"/>
                <a:r>
                  <a:rPr lang="en-US" dirty="0" smtClean="0"/>
                  <a:t>Risk($)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𝐼𝑚𝑝𝑎𝑐𝑡</m:t>
                    </m:r>
                    <m:r>
                      <a:rPr lang="en-US" i="1" dirty="0">
                        <a:latin typeface="Cambria Math"/>
                      </a:rPr>
                      <m:t>($) 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𝐿𝑖𝑘𝑒𝑙𝑖h𝑜𝑜𝑑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𝑜𝑓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𝑒𝑥𝑝𝑙𝑜𝑖𝑡𝑎𝑡𝑖𝑜𝑛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6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classes and mitigation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045800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not trying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Reviewing business logic</a:t>
            </a:r>
          </a:p>
          <a:p>
            <a:r>
              <a:rPr lang="en-US" dirty="0" smtClean="0"/>
              <a:t>Pin-point accuracy of vulnerabilities</a:t>
            </a:r>
          </a:p>
          <a:p>
            <a:r>
              <a:rPr lang="en-US" dirty="0" smtClean="0"/>
              <a:t>(Not really) reviewing for the absence of…</a:t>
            </a:r>
          </a:p>
          <a:p>
            <a:pPr lvl="1"/>
            <a:r>
              <a:rPr lang="en-US" dirty="0" smtClean="0"/>
              <a:t>We’ll look at my attempt at reviewing for the absence of CSRF protection later!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techniques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9416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114800" y="3048000"/>
            <a:ext cx="914400" cy="27432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79" y="3619500"/>
            <a:ext cx="73264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9" idx="1"/>
            <a:endCxn id="5" idx="0"/>
          </p:cNvCxnSpPr>
          <p:nvPr/>
        </p:nvCxnSpPr>
        <p:spPr>
          <a:xfrm flipH="1">
            <a:off x="4572000" y="1676400"/>
            <a:ext cx="1143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14917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sweet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White box             Black box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Not restricted by your discovery phase</a:t>
            </a:r>
          </a:p>
          <a:p>
            <a:pPr lvl="1"/>
            <a:r>
              <a:rPr lang="en-US" dirty="0" smtClean="0"/>
              <a:t>Gets you straight to where interesting things happen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Some code can be too hard to statically analyze</a:t>
            </a:r>
          </a:p>
          <a:p>
            <a:pPr lvl="1"/>
            <a:r>
              <a:rPr lang="en-US" dirty="0" smtClean="0"/>
              <a:t>Things may hide in plain sight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Some parts can be automated</a:t>
            </a:r>
          </a:p>
          <a:p>
            <a:pPr lvl="1"/>
            <a:r>
              <a:rPr lang="en-US" dirty="0" smtClean="0"/>
              <a:t>Allows you to observe behavior</a:t>
            </a:r>
          </a:p>
          <a:p>
            <a:pPr lvl="1"/>
            <a:r>
              <a:rPr lang="en-US" dirty="0" smtClean="0"/>
              <a:t>Will uncover the most obvious flaws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Uncovering some bugs can be expensive</a:t>
            </a:r>
          </a:p>
          <a:p>
            <a:pPr lvl="1"/>
            <a:r>
              <a:rPr lang="en-US" dirty="0" smtClean="0"/>
              <a:t>Special code-paths may never be executed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techniques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571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probably true for most companies</a:t>
            </a:r>
          </a:p>
          <a:p>
            <a:pPr lvl="1"/>
            <a:r>
              <a:rPr lang="en-US" dirty="0" smtClean="0"/>
              <a:t>Large number of applications</a:t>
            </a:r>
          </a:p>
          <a:p>
            <a:pPr lvl="1"/>
            <a:r>
              <a:rPr lang="en-US" dirty="0" smtClean="0"/>
              <a:t>Lots of legacy</a:t>
            </a:r>
          </a:p>
          <a:p>
            <a:pPr lvl="1"/>
            <a:r>
              <a:rPr lang="en-US" dirty="0" smtClean="0"/>
              <a:t>Not enough time to audit all thoroughly</a:t>
            </a:r>
          </a:p>
          <a:p>
            <a:r>
              <a:rPr lang="en-US" dirty="0" smtClean="0"/>
              <a:t>Consider:</a:t>
            </a:r>
          </a:p>
          <a:p>
            <a:pPr lvl="1"/>
            <a:r>
              <a:rPr lang="en-US" dirty="0" smtClean="0"/>
              <a:t>What do you not know/Are there risks you’re not aware of?</a:t>
            </a:r>
          </a:p>
          <a:p>
            <a:pPr lvl="1"/>
            <a:r>
              <a:rPr lang="en-US" dirty="0" smtClean="0"/>
              <a:t>What is your vulnerability tolerance?</a:t>
            </a:r>
          </a:p>
          <a:p>
            <a:pPr lvl="1"/>
            <a:r>
              <a:rPr lang="en-US" dirty="0" smtClean="0"/>
              <a:t>What vulnerabilities have the highest impact?</a:t>
            </a:r>
          </a:p>
          <a:p>
            <a:pPr lvl="1"/>
            <a:r>
              <a:rPr lang="en-US" dirty="0" smtClean="0"/>
              <a:t>What vulnerabilities are most likely to be discovered?</a:t>
            </a:r>
          </a:p>
        </p:txBody>
      </p:sp>
    </p:spTree>
    <p:extLst>
      <p:ext uri="{BB962C8B-B14F-4D97-AF65-F5344CB8AC3E}">
        <p14:creationId xmlns:p14="http://schemas.microsoft.com/office/powerpoint/2010/main" val="5144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ROI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544734"/>
              </p:ext>
            </p:extLst>
          </p:nvPr>
        </p:nvGraphicFramePr>
        <p:xfrm>
          <a:off x="533400" y="214711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914401" y="2095500"/>
            <a:ext cx="1752600" cy="1435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2628" y="4586177"/>
            <a:ext cx="1676400" cy="148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4800" y="58351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94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64515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2926" y="1447800"/>
            <a:ext cx="76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24694" y="3810000"/>
            <a:ext cx="88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you </a:t>
            </a:r>
            <a:r>
              <a:rPr lang="en-US" dirty="0" err="1" smtClean="0"/>
              <a:t>google</a:t>
            </a:r>
            <a:r>
              <a:rPr lang="en-US" dirty="0" smtClean="0"/>
              <a:t>? If not, wasted time/money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4408968" y="3530895"/>
            <a:ext cx="925032" cy="463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2438400" y="3994666"/>
            <a:ext cx="1086294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2438400" y="1632466"/>
            <a:ext cx="944526" cy="5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0"/>
          </p:cNvCxnSpPr>
          <p:nvPr/>
        </p:nvCxnSpPr>
        <p:spPr>
          <a:xfrm flipV="1">
            <a:off x="7086600" y="5645152"/>
            <a:ext cx="0" cy="566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5.media.tumblr.com/tumblr_md1yfw1Dcz1rsx19n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762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eoimages.gsfc.nasa.gov/images/imagerecords/4000/4191/image02022004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8400" y="44196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point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Fastest way to identify a lot of vulnerabilities</a:t>
            </a:r>
          </a:p>
          <a:p>
            <a:r>
              <a:rPr lang="en-US" dirty="0" smtClean="0"/>
              <a:t>Starts with identifying:</a:t>
            </a:r>
          </a:p>
          <a:p>
            <a:pPr lvl="1"/>
            <a:r>
              <a:rPr lang="en-US" dirty="0" smtClean="0"/>
              <a:t>Points with side effects</a:t>
            </a:r>
            <a:endParaRPr lang="en-US" dirty="0"/>
          </a:p>
          <a:p>
            <a:pPr lvl="1"/>
            <a:r>
              <a:rPr lang="en-US" dirty="0" smtClean="0"/>
              <a:t>Known vulnerable patterns</a:t>
            </a:r>
          </a:p>
          <a:p>
            <a:r>
              <a:rPr lang="en-US" dirty="0" smtClean="0"/>
              <a:t>Then back-tracing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-fp.pearsonhighered.com/assets/hip/images/bigcovers/03214444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81600" cy="68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Define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target</a:t>
            </a:r>
          </a:p>
          <a:p>
            <a:pPr lvl="1"/>
            <a:r>
              <a:rPr lang="en-US" dirty="0" smtClean="0"/>
              <a:t>In-house?</a:t>
            </a:r>
          </a:p>
          <a:p>
            <a:pPr lvl="1"/>
            <a:r>
              <a:rPr lang="en-US" dirty="0" smtClean="0"/>
              <a:t>Public projects?</a:t>
            </a:r>
          </a:p>
          <a:p>
            <a:pPr lvl="2"/>
            <a:r>
              <a:rPr lang="en-US" dirty="0" smtClean="0"/>
              <a:t>Plugins!</a:t>
            </a:r>
          </a:p>
          <a:p>
            <a:r>
              <a:rPr lang="en-US" dirty="0" smtClean="0"/>
              <a:t>Obtain source code</a:t>
            </a:r>
          </a:p>
        </p:txBody>
      </p:sp>
    </p:spTree>
    <p:extLst>
      <p:ext uri="{BB962C8B-B14F-4D97-AF65-F5344CB8AC3E}">
        <p14:creationId xmlns:p14="http://schemas.microsoft.com/office/powerpoint/2010/main" val="25460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56685"/>
            <a:ext cx="8229600" cy="10668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Wordpress</a:t>
            </a:r>
            <a:r>
              <a:rPr lang="en-US" dirty="0" smtClean="0">
                <a:solidFill>
                  <a:schemeClr val="bg1"/>
                </a:solidFill>
              </a:rPr>
              <a:t>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" y="1676400"/>
            <a:ext cx="912329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2 - Understand 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language</a:t>
            </a:r>
          </a:p>
          <a:p>
            <a:r>
              <a:rPr lang="en-US" dirty="0" smtClean="0"/>
              <a:t>Internalize OWASP top 10</a:t>
            </a:r>
          </a:p>
          <a:p>
            <a:r>
              <a:rPr lang="en-US" dirty="0" smtClean="0"/>
              <a:t>Observe the framework and language</a:t>
            </a:r>
          </a:p>
          <a:p>
            <a:pPr lvl="1"/>
            <a:r>
              <a:rPr lang="en-US" dirty="0" smtClean="0"/>
              <a:t>Dangerous functions</a:t>
            </a:r>
          </a:p>
          <a:p>
            <a:pPr lvl="1"/>
            <a:r>
              <a:rPr lang="en-US" dirty="0" smtClean="0"/>
              <a:t>Mitigation techniques</a:t>
            </a:r>
          </a:p>
          <a:p>
            <a:r>
              <a:rPr lang="en-US" dirty="0" smtClean="0"/>
              <a:t>Find commonly vulnerable code patterns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6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PHP/</a:t>
            </a:r>
            <a:r>
              <a:rPr lang="en-US" dirty="0" err="1" smtClean="0">
                <a:solidFill>
                  <a:schemeClr val="bg1"/>
                </a:solidFill>
              </a:rPr>
              <a:t>Wordpress</a:t>
            </a:r>
            <a:r>
              <a:rPr lang="en-US" dirty="0" smtClean="0">
                <a:solidFill>
                  <a:schemeClr val="bg1"/>
                </a:solidFill>
              </a:rPr>
              <a:t> important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good list exists here for PHP: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stackoverflow.com/questions/3115559/exploitable-php-functions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Highlights:</a:t>
            </a:r>
          </a:p>
          <a:p>
            <a:pPr lvl="1"/>
            <a:r>
              <a:rPr lang="en-US" dirty="0" smtClean="0"/>
              <a:t>include/require</a:t>
            </a:r>
          </a:p>
          <a:p>
            <a:pPr lvl="1"/>
            <a:r>
              <a:rPr lang="en-US" dirty="0" smtClean="0"/>
              <a:t>system/exec/</a:t>
            </a:r>
            <a:r>
              <a:rPr lang="en-US" dirty="0" err="1" smtClean="0"/>
              <a:t>shell_exec</a:t>
            </a:r>
            <a:endParaRPr lang="en-US" dirty="0" smtClean="0"/>
          </a:p>
          <a:p>
            <a:pPr lvl="1"/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Wordpress</a:t>
            </a:r>
            <a:r>
              <a:rPr lang="en-US" dirty="0" smtClean="0">
                <a:solidFill>
                  <a:schemeClr val="bg1"/>
                </a:solidFill>
              </a:rPr>
              <a:t> specific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wpdb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– </a:t>
            </a:r>
            <a:r>
              <a:rPr lang="en-US" dirty="0"/>
              <a:t>Find critical/high-risk code paths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Higher risk code paths is where you’ll want to spend more time</a:t>
            </a:r>
          </a:p>
          <a:p>
            <a:r>
              <a:rPr lang="en-US" dirty="0" smtClean="0"/>
              <a:t>Determine your critical functionality and assets</a:t>
            </a:r>
          </a:p>
          <a:p>
            <a:r>
              <a:rPr lang="en-US" dirty="0" smtClean="0"/>
              <a:t>Examples might be:</a:t>
            </a:r>
          </a:p>
          <a:p>
            <a:pPr lvl="1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Database access</a:t>
            </a:r>
          </a:p>
          <a:p>
            <a:pPr lvl="1"/>
            <a:r>
              <a:rPr lang="en-US" dirty="0" smtClean="0"/>
              <a:t>File system access</a:t>
            </a:r>
          </a:p>
          <a:p>
            <a:pPr lvl="1"/>
            <a:r>
              <a:rPr lang="en-US" dirty="0" smtClean="0"/>
              <a:t>Web-specific things, forms, markup output</a:t>
            </a:r>
          </a:p>
          <a:p>
            <a:pPr lvl="1"/>
            <a:r>
              <a:rPr lang="en-US" dirty="0" smtClean="0"/>
              <a:t>Encoding(base64)</a:t>
            </a:r>
          </a:p>
          <a:p>
            <a:pPr lvl="1"/>
            <a:r>
              <a:rPr lang="en-US" dirty="0" smtClean="0"/>
              <a:t>Cryptographic usage(md5!?)</a:t>
            </a:r>
          </a:p>
          <a:p>
            <a:r>
              <a:rPr lang="en-US" dirty="0" smtClean="0"/>
              <a:t>These will be our candidate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Good PHP regexes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249424"/>
            <a:ext cx="9067800" cy="43251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include|require</a:t>
            </a:r>
            <a:r>
              <a:rPr lang="en-US" dirty="0" smtClean="0">
                <a:solidFill>
                  <a:srgbClr val="FF0000"/>
                </a:solidFill>
              </a:rPr>
              <a:t>).*</a:t>
            </a:r>
            <a:r>
              <a:rPr lang="en-US" dirty="0" smtClean="0">
                <a:solidFill>
                  <a:srgbClr val="00B050"/>
                </a:solidFill>
              </a:rPr>
              <a:t>\$_(POST|GET|REQUEST)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file_get_contents</a:t>
            </a:r>
            <a:r>
              <a:rPr lang="en-US" dirty="0" smtClean="0">
                <a:solidFill>
                  <a:srgbClr val="00B050"/>
                </a:solidFill>
              </a:rPr>
              <a:t>.*</a:t>
            </a:r>
            <a:r>
              <a:rPr lang="en-US" dirty="0">
                <a:solidFill>
                  <a:srgbClr val="00B050"/>
                </a:solidFill>
              </a:rPr>
              <a:t>\$_(POST|GET|REQUEST)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eval|exec|system|shell_exec</a:t>
            </a:r>
            <a:r>
              <a:rPr lang="en-US" dirty="0" smtClean="0">
                <a:solidFill>
                  <a:srgbClr val="FF0000"/>
                </a:solidFill>
              </a:rPr>
              <a:t>).*</a:t>
            </a:r>
            <a:r>
              <a:rPr lang="en-US" dirty="0" smtClean="0">
                <a:solidFill>
                  <a:srgbClr val="00B050"/>
                </a:solidFill>
              </a:rPr>
              <a:t>\$_(POST|GET|REQUEST)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 .* FROM .* </a:t>
            </a:r>
            <a:r>
              <a:rPr lang="en-US" dirty="0" smtClean="0">
                <a:solidFill>
                  <a:srgbClr val="00B050"/>
                </a:solidFill>
              </a:rPr>
              <a:t>\$_(POST|GET|REQUEST)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echo|print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.*</a:t>
            </a:r>
            <a:r>
              <a:rPr lang="en-US" dirty="0" smtClean="0">
                <a:solidFill>
                  <a:srgbClr val="00B050"/>
                </a:solidFill>
              </a:rPr>
              <a:t>\$_(POST|GET|REQUEST)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" y="0"/>
            <a:ext cx="916755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Review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by casting the net wide on a project</a:t>
            </a:r>
          </a:p>
          <a:p>
            <a:r>
              <a:rPr lang="en-US" dirty="0" smtClean="0"/>
              <a:t>As you learn more about it, start being more specific and reduce noise</a:t>
            </a:r>
          </a:p>
          <a:p>
            <a:r>
              <a:rPr lang="en-US" dirty="0" smtClean="0"/>
              <a:t>Learn to review code at a glance</a:t>
            </a:r>
          </a:p>
          <a:p>
            <a:r>
              <a:rPr lang="en-US" dirty="0" smtClean="0"/>
              <a:t>High risk vulnerabilities are usually easily seen at a glance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attsuppelsa.files.wordpress.com/2013/02/reykjavik_edit_1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81200" y="1524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1447800"/>
            <a:ext cx="8077200" cy="144780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" y="0"/>
            <a:ext cx="916755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0"/>
            <a:ext cx="9257848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1 – Cryptographic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133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md5\s?\(.*</a:t>
            </a:r>
            <a:r>
              <a:rPr lang="en-US" sz="2800" dirty="0">
                <a:solidFill>
                  <a:srgbClr val="00B050"/>
                </a:solidFill>
              </a:rPr>
              <a:t>\$_(GET|POST|REQUEST)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cryhavok.org/d/13825-2/W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9" y="990600"/>
            <a:ext cx="76200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1 – Cryptographic exploit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7000"/>
            <a:ext cx="9153525" cy="15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623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2 – File inclusion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0955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include|require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.*</a:t>
            </a:r>
            <a:r>
              <a:rPr lang="en-US" sz="2800" dirty="0">
                <a:solidFill>
                  <a:srgbClr val="00B050"/>
                </a:solidFill>
              </a:rPr>
              <a:t>\$_(POST|GET|REQUEST)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623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uuka.warosu.org/data/lit/img/0028/37/1343159444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2 – File inclusion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71800"/>
            <a:ext cx="8229600" cy="10668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wordpress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wp</a:t>
            </a:r>
            <a:r>
              <a:rPr lang="en-US" dirty="0">
                <a:solidFill>
                  <a:schemeClr val="bg1"/>
                </a:solidFill>
              </a:rPr>
              <a:t>-content/plugins/</a:t>
            </a:r>
            <a:r>
              <a:rPr lang="en-US" dirty="0" err="1">
                <a:solidFill>
                  <a:schemeClr val="bg1"/>
                </a:solidFill>
              </a:rPr>
              <a:t>zingiri</a:t>
            </a:r>
            <a:r>
              <a:rPr lang="en-US" dirty="0">
                <a:solidFill>
                  <a:schemeClr val="bg1"/>
                </a:solidFill>
              </a:rPr>
              <a:t>-web-shop/</a:t>
            </a:r>
            <a:r>
              <a:rPr lang="en-US" dirty="0" err="1">
                <a:solidFill>
                  <a:schemeClr val="bg1"/>
                </a:solidFill>
              </a:rPr>
              <a:t>fws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download.php?</a:t>
            </a:r>
            <a:r>
              <a:rPr lang="en-US" dirty="0" err="1">
                <a:solidFill>
                  <a:srgbClr val="FF0000"/>
                </a:solidFill>
              </a:rPr>
              <a:t>abspath</a:t>
            </a:r>
            <a:r>
              <a:rPr lang="en-US" dirty="0">
                <a:solidFill>
                  <a:srgbClr val="FF0000"/>
                </a:solidFill>
              </a:rPr>
              <a:t>=ftp</a:t>
            </a:r>
            <a:r>
              <a:rPr lang="en-US" dirty="0" smtClean="0">
                <a:solidFill>
                  <a:srgbClr val="FF0000"/>
                </a:solidFill>
              </a:rPr>
              <a:t>://</a:t>
            </a:r>
            <a:r>
              <a:rPr lang="en-US" dirty="0" err="1" smtClean="0">
                <a:solidFill>
                  <a:srgbClr val="FF0000"/>
                </a:solidFill>
              </a:rPr>
              <a:t>hello:thisisdog@example.com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nightmaremode.net/wp-content/uploads/2011/06/eve-online-te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42925"/>
            <a:ext cx="9824201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240"/>
            <a:ext cx="9067800" cy="30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3 – SQL Injection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240"/>
            <a:ext cx="9067800" cy="30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95525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SELECT .* FROM .* </a:t>
            </a:r>
            <a:r>
              <a:rPr lang="en-US" sz="2800" dirty="0">
                <a:solidFill>
                  <a:srgbClr val="00B050"/>
                </a:solidFill>
              </a:rPr>
              <a:t>\$_(POST|GET|REQUEST)</a:t>
            </a:r>
          </a:p>
        </p:txBody>
      </p:sp>
    </p:spTree>
    <p:extLst>
      <p:ext uri="{BB962C8B-B14F-4D97-AF65-F5344CB8AC3E}">
        <p14:creationId xmlns:p14="http://schemas.microsoft.com/office/powerpoint/2010/main" val="223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atic.giantbomb.com/uploads/original/3/32472/1397063-implied_facep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37" y="2527004"/>
            <a:ext cx="43434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3 – SQL Injection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71800"/>
            <a:ext cx="8229600" cy="14478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wordpress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wp</a:t>
            </a:r>
            <a:r>
              <a:rPr lang="en-US" dirty="0">
                <a:solidFill>
                  <a:schemeClr val="bg1"/>
                </a:solidFill>
              </a:rPr>
              <a:t>-content/plugins/all-video-gallery/xml/</a:t>
            </a:r>
            <a:r>
              <a:rPr lang="en-US" dirty="0" err="1">
                <a:solidFill>
                  <a:schemeClr val="bg1"/>
                </a:solidFill>
              </a:rPr>
              <a:t>playlist.php?</a:t>
            </a:r>
            <a:r>
              <a:rPr lang="en-US" dirty="0" err="1">
                <a:solidFill>
                  <a:srgbClr val="FF0000"/>
                </a:solidFill>
              </a:rPr>
              <a:t>vid</a:t>
            </a:r>
            <a:r>
              <a:rPr lang="en-US" dirty="0">
                <a:solidFill>
                  <a:srgbClr val="FF0000"/>
                </a:solidFill>
              </a:rPr>
              <a:t>=2 UNION SELECT 1, 2, user(), @@version, 5, 6, 7, 8, 9, 10, database(), 12, 13, 14, 15, 16, 17, 18</a:t>
            </a:r>
          </a:p>
        </p:txBody>
      </p:sp>
    </p:spTree>
    <p:extLst>
      <p:ext uri="{BB962C8B-B14F-4D97-AF65-F5344CB8AC3E}">
        <p14:creationId xmlns:p14="http://schemas.microsoft.com/office/powerpoint/2010/main" val="2686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75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4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57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2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75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4 – File disclosure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57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093" y="864551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</a:rPr>
              <a:t>file_get_contents</a:t>
            </a:r>
            <a:r>
              <a:rPr lang="en-US" sz="2800" dirty="0">
                <a:solidFill>
                  <a:srgbClr val="00B050"/>
                </a:solidFill>
              </a:rPr>
              <a:t>.*\$_(POST|GET|REQUEST)</a:t>
            </a:r>
          </a:p>
        </p:txBody>
      </p:sp>
    </p:spTree>
    <p:extLst>
      <p:ext uri="{BB962C8B-B14F-4D97-AF65-F5344CB8AC3E}">
        <p14:creationId xmlns:p14="http://schemas.microsoft.com/office/powerpoint/2010/main" val="20812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g257.imageshack.us/img257/2301/1238399170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4 – File disclosure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71800"/>
            <a:ext cx="8229600" cy="14478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wordpress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wp</a:t>
            </a:r>
            <a:r>
              <a:rPr lang="en-US" dirty="0">
                <a:solidFill>
                  <a:schemeClr val="bg1"/>
                </a:solidFill>
              </a:rPr>
              <a:t>-content/plugins/</a:t>
            </a:r>
            <a:r>
              <a:rPr lang="en-US" dirty="0" err="1">
                <a:solidFill>
                  <a:schemeClr val="bg1"/>
                </a:solidFill>
              </a:rPr>
              <a:t>google</a:t>
            </a:r>
            <a:r>
              <a:rPr lang="en-US" dirty="0">
                <a:solidFill>
                  <a:schemeClr val="bg1"/>
                </a:solidFill>
              </a:rPr>
              <a:t>-document-</a:t>
            </a:r>
            <a:r>
              <a:rPr lang="en-US" dirty="0" err="1">
                <a:solidFill>
                  <a:schemeClr val="bg1"/>
                </a:solidFill>
              </a:rPr>
              <a:t>embedder</a:t>
            </a:r>
            <a:r>
              <a:rPr lang="en-US" dirty="0">
                <a:solidFill>
                  <a:schemeClr val="bg1"/>
                </a:solidFill>
              </a:rPr>
              <a:t>/libs/</a:t>
            </a:r>
            <a:r>
              <a:rPr lang="en-US" dirty="0" err="1">
                <a:solidFill>
                  <a:schemeClr val="bg1"/>
                </a:solidFill>
              </a:rPr>
              <a:t>pdf.php?</a:t>
            </a:r>
            <a:r>
              <a:rPr lang="en-US" dirty="0" err="1">
                <a:solidFill>
                  <a:srgbClr val="FFFF00"/>
                </a:solidFill>
              </a:rPr>
              <a:t>fn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err="1">
                <a:solidFill>
                  <a:srgbClr val="FFFF00"/>
                </a:solidFill>
              </a:rPr>
              <a:t>lol.pdf</a:t>
            </a:r>
            <a:r>
              <a:rPr lang="en-US" dirty="0" err="1">
                <a:solidFill>
                  <a:srgbClr val="FF0000"/>
                </a:solidFill>
              </a:rPr>
              <a:t>&amp;file</a:t>
            </a:r>
            <a:r>
              <a:rPr lang="en-US" dirty="0">
                <a:solidFill>
                  <a:srgbClr val="FF0000"/>
                </a:solidFill>
              </a:rPr>
              <a:t>=../../../../</a:t>
            </a:r>
            <a:r>
              <a:rPr lang="en-US" dirty="0" err="1">
                <a:solidFill>
                  <a:srgbClr val="FF0000"/>
                </a:solidFill>
              </a:rPr>
              <a:t>wp-config.php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 – Asses your findings and iterate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Steps to take</a:t>
            </a:r>
          </a:p>
          <a:p>
            <a:pPr lvl="1"/>
            <a:r>
              <a:rPr lang="en-US" dirty="0" smtClean="0"/>
              <a:t>Assess risk</a:t>
            </a:r>
          </a:p>
          <a:p>
            <a:pPr lvl="1"/>
            <a:r>
              <a:rPr lang="en-US" dirty="0" smtClean="0"/>
              <a:t>Do root cause analysis</a:t>
            </a:r>
          </a:p>
          <a:p>
            <a:pPr lvl="1"/>
            <a:r>
              <a:rPr lang="en-US" dirty="0" smtClean="0"/>
              <a:t>Consider if there is likely to be more vulnerabilities of this type</a:t>
            </a:r>
          </a:p>
          <a:p>
            <a:pPr lvl="1"/>
            <a:r>
              <a:rPr lang="en-US" dirty="0" smtClean="0"/>
              <a:t>Find out if there are steps that can be taken to mitigate the class of vulnerability at large</a:t>
            </a:r>
          </a:p>
          <a:p>
            <a:r>
              <a:rPr lang="en-US" dirty="0" smtClean="0"/>
              <a:t>Find next steps to improve your ROI</a:t>
            </a:r>
          </a:p>
          <a:p>
            <a:pPr lvl="1"/>
            <a:r>
              <a:rPr lang="en-US" dirty="0" smtClean="0"/>
              <a:t>Are you coming close to your risk tolerance? </a:t>
            </a:r>
          </a:p>
          <a:p>
            <a:pPr lvl="1"/>
            <a:r>
              <a:rPr lang="en-US" dirty="0" smtClean="0"/>
              <a:t>Are there still unknowns?</a:t>
            </a:r>
          </a:p>
          <a:p>
            <a:pPr lvl="1"/>
            <a:r>
              <a:rPr lang="en-US" dirty="0" smtClean="0"/>
              <a:t>Are there other higher-risk areas(ROI?)</a:t>
            </a:r>
          </a:p>
          <a:p>
            <a:pPr lvl="1"/>
            <a:r>
              <a:rPr lang="en-US" dirty="0" smtClean="0"/>
              <a:t>Have you addressed the most discoverable bugs?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 vulnerabilities found using this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vulnerabilities submitted to </a:t>
            </a:r>
            <a:r>
              <a:rPr lang="en-US" dirty="0" err="1" smtClean="0">
                <a:solidFill>
                  <a:schemeClr val="bg1"/>
                </a:solidFill>
              </a:rPr>
              <a:t>Secunia</a:t>
            </a:r>
            <a:r>
              <a:rPr lang="en-US" dirty="0" smtClean="0">
                <a:solidFill>
                  <a:schemeClr val="bg1"/>
                </a:solidFill>
              </a:rPr>
              <a:t> SVCRP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Sweet program, check it out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based on their advisories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Download numbers pulled manually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uperfunawesome.com/wp-content/uploads/2010/01/Starship_Troo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3025"/>
            <a:ext cx="784506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findings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 plugins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~2 million downloads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66 vulnerabilities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Downloads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02632"/>
              </p:ext>
            </p:extLst>
          </p:nvPr>
        </p:nvGraphicFramePr>
        <p:xfrm>
          <a:off x="85725" y="1143000"/>
          <a:ext cx="9067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41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Vulnerabilities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451382"/>
              </p:ext>
            </p:extLst>
          </p:nvPr>
        </p:nvGraphicFramePr>
        <p:xfrm>
          <a:off x="-1219200" y="914400"/>
          <a:ext cx="11582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6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Time to patch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29685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17342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advisories without patch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34 days to patch on average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challenges – Locate the absence of mitigation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question: How do you accurately pin-point for the absence of a vulnerability mitigation?</a:t>
            </a:r>
          </a:p>
          <a:p>
            <a:r>
              <a:rPr lang="en-US" dirty="0" smtClean="0"/>
              <a:t>Secure by default helps, but can’t be assumed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Locating the absence of CSRF protection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" y="2286000"/>
            <a:ext cx="914091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30 plugins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14.000.000 downloads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Plugin downloads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685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455k downloads on average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26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challenges – Vulnerability alerting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how to look for vulnerabilities</a:t>
            </a:r>
          </a:p>
          <a:p>
            <a:r>
              <a:rPr lang="en-US" dirty="0" smtClean="0"/>
              <a:t>You have to keep up with current development</a:t>
            </a:r>
          </a:p>
          <a:p>
            <a:r>
              <a:rPr lang="en-US" dirty="0" smtClean="0"/>
              <a:t>Reviewing the same code over and over again stops paying off</a:t>
            </a:r>
          </a:p>
          <a:p>
            <a:r>
              <a:rPr lang="en-US" dirty="0" smtClean="0"/>
              <a:t>How do we make a machine look for things to review in real-</a:t>
            </a:r>
            <a:r>
              <a:rPr lang="en-US" dirty="0" err="1" smtClean="0"/>
              <a:t>ish</a:t>
            </a:r>
            <a:r>
              <a:rPr lang="en-US" dirty="0" smtClean="0"/>
              <a:t>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Intelligent </a:t>
            </a:r>
            <a:r>
              <a:rPr lang="en-US" dirty="0" err="1" smtClean="0"/>
              <a:t>grep</a:t>
            </a:r>
            <a:r>
              <a:rPr lang="en-US" dirty="0" smtClean="0"/>
              <a:t> use can uncover vulnerabilities</a:t>
            </a:r>
          </a:p>
          <a:p>
            <a:r>
              <a:rPr lang="en-US" dirty="0" smtClean="0"/>
              <a:t>Using your understanding of a language and framework serves as a great starting point for code reviews</a:t>
            </a:r>
          </a:p>
          <a:p>
            <a:r>
              <a:rPr lang="en-US" dirty="0" smtClean="0"/>
              <a:t>By reviewing critical code-paths for mechanical vulnerabilities, you can cover a lot of ground in short time</a:t>
            </a:r>
          </a:p>
          <a:p>
            <a:r>
              <a:rPr lang="en-US" dirty="0" smtClean="0"/>
              <a:t>Systematic vulnerabilities exist and can be uncovered en masse quite trivially</a:t>
            </a:r>
          </a:p>
          <a:p>
            <a:r>
              <a:rPr lang="en-US" dirty="0" smtClean="0"/>
              <a:t>Use root cause analysis appropriately and fix the problem rather than the symptom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49424"/>
            <a:ext cx="87630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 the problem space</a:t>
            </a:r>
          </a:p>
          <a:p>
            <a:r>
              <a:rPr lang="en-US" dirty="0" smtClean="0"/>
              <a:t>Testing and auditing techniques</a:t>
            </a:r>
          </a:p>
          <a:p>
            <a:r>
              <a:rPr lang="en-US" dirty="0" smtClean="0"/>
              <a:t>Step 1 – Define target</a:t>
            </a:r>
          </a:p>
          <a:p>
            <a:r>
              <a:rPr lang="en-US" dirty="0" smtClean="0"/>
              <a:t>Step 2 – Understand the target</a:t>
            </a:r>
          </a:p>
          <a:p>
            <a:r>
              <a:rPr lang="en-US" dirty="0" smtClean="0"/>
              <a:t>Step 3 – Find critical/high-risk code paths to review</a:t>
            </a:r>
          </a:p>
          <a:p>
            <a:r>
              <a:rPr lang="en-US" dirty="0" smtClean="0"/>
              <a:t>Step 4 – Review and test</a:t>
            </a:r>
            <a:endParaRPr lang="en-US" dirty="0"/>
          </a:p>
          <a:p>
            <a:r>
              <a:rPr lang="en-US" dirty="0" smtClean="0"/>
              <a:t>Step 5 – Asses your findings and iterate</a:t>
            </a:r>
          </a:p>
          <a:p>
            <a:r>
              <a:rPr lang="en-US" dirty="0" smtClean="0"/>
              <a:t>Future challenges</a:t>
            </a:r>
          </a:p>
          <a:p>
            <a:pPr lvl="1"/>
            <a:r>
              <a:rPr lang="en-US" dirty="0" smtClean="0"/>
              <a:t>Locating the absence of CSRF protection</a:t>
            </a:r>
          </a:p>
          <a:p>
            <a:pPr lvl="1"/>
            <a:r>
              <a:rPr lang="en-US" dirty="0" smtClean="0"/>
              <a:t>Real-time alerting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example!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05038"/>
            <a:ext cx="8639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Bonus example!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124200"/>
            <a:ext cx="8639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2057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</a:rPr>
              <a:t>array_merge</a:t>
            </a:r>
            <a:r>
              <a:rPr lang="en-US" sz="2800" dirty="0">
                <a:solidFill>
                  <a:srgbClr val="FF0000"/>
                </a:solidFill>
              </a:rPr>
              <a:t>\(.*</a:t>
            </a:r>
            <a:r>
              <a:rPr lang="en-US" sz="2800" dirty="0" smtClean="0">
                <a:solidFill>
                  <a:srgbClr val="00B050"/>
                </a:solidFill>
              </a:rPr>
              <a:t>\$_(</a:t>
            </a:r>
            <a:r>
              <a:rPr lang="en-US" sz="2800" dirty="0">
                <a:solidFill>
                  <a:srgbClr val="00B050"/>
                </a:solidFill>
              </a:rPr>
              <a:t>POST|GET|REQUEST)</a:t>
            </a:r>
          </a:p>
        </p:txBody>
      </p:sp>
    </p:spTree>
    <p:extLst>
      <p:ext uri="{BB962C8B-B14F-4D97-AF65-F5344CB8AC3E}">
        <p14:creationId xmlns:p14="http://schemas.microsoft.com/office/powerpoint/2010/main" val="12180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global3.memecdn.com/how-to-fuck-this-shit_o_8703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70" y="2590800"/>
            <a:ext cx="47339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 button, receive answers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www.ceriksen.com</a:t>
            </a:r>
            <a:r>
              <a:rPr lang="en-US" dirty="0" smtClean="0"/>
              <a:t> - @</a:t>
            </a:r>
            <a:r>
              <a:rPr lang="en-US" dirty="0" err="1" smtClean="0"/>
              <a:t>charlieeriksen</a:t>
            </a:r>
            <a:endParaRPr lang="en-US" dirty="0"/>
          </a:p>
        </p:txBody>
      </p:sp>
      <p:pic>
        <p:nvPicPr>
          <p:cNvPr id="1030" name="Picture 6" descr="PushButtonReceiveBa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571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take a large amount of code and audit it for vulnerabilities</a:t>
            </a:r>
          </a:p>
          <a:p>
            <a:r>
              <a:rPr lang="en-US" dirty="0" smtClean="0"/>
              <a:t>Prioritize time spent in an audit based on risk</a:t>
            </a:r>
          </a:p>
          <a:p>
            <a:r>
              <a:rPr lang="en-US" dirty="0" smtClean="0"/>
              <a:t>Spend as little time as possible to find as many vulnerabilities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0"/>
            <a:ext cx="62832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85975"/>
            <a:ext cx="7025608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24415</TotalTime>
  <Words>1030</Words>
  <Application>Microsoft Office PowerPoint</Application>
  <PresentationFormat>On-screen Show (4:3)</PresentationFormat>
  <Paragraphs>203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Urban</vt:lpstr>
      <vt:lpstr>Large-scale application security</vt:lpstr>
      <vt:lpstr>PowerPoint Presentation</vt:lpstr>
      <vt:lpstr>PowerPoint Presentation</vt:lpstr>
      <vt:lpstr>PowerPoint Presentation</vt:lpstr>
      <vt:lpstr>PowerPoint Presentation</vt:lpstr>
      <vt:lpstr>Agenda</vt:lpstr>
      <vt:lpstr>Goals</vt:lpstr>
      <vt:lpstr>Inspiration</vt:lpstr>
      <vt:lpstr>Inspiration</vt:lpstr>
      <vt:lpstr>Inspiration</vt:lpstr>
      <vt:lpstr>Problem space</vt:lpstr>
      <vt:lpstr>Vulnerability classes and mitigation</vt:lpstr>
      <vt:lpstr>What we’re not trying to solve</vt:lpstr>
      <vt:lpstr>Testing techniques</vt:lpstr>
      <vt:lpstr>    White box             Black box</vt:lpstr>
      <vt:lpstr>Testing techniques</vt:lpstr>
      <vt:lpstr>Audit ROI</vt:lpstr>
      <vt:lpstr>Audit ROI</vt:lpstr>
      <vt:lpstr>PowerPoint Presentation</vt:lpstr>
      <vt:lpstr>Candidate point strategy</vt:lpstr>
      <vt:lpstr>PowerPoint Presentation</vt:lpstr>
      <vt:lpstr>Step 1 – Define target</vt:lpstr>
      <vt:lpstr>Wordpress example</vt:lpstr>
      <vt:lpstr>Step 2 - Understand the target</vt:lpstr>
      <vt:lpstr>PHP/Wordpress important functions</vt:lpstr>
      <vt:lpstr>Step 3 – Find critical/high-risk code paths to review</vt:lpstr>
      <vt:lpstr>Good PHP regexes</vt:lpstr>
      <vt:lpstr>PowerPoint Presentation</vt:lpstr>
      <vt:lpstr>Step 4 – Review and test</vt:lpstr>
      <vt:lpstr>PowerPoint Presentation</vt:lpstr>
      <vt:lpstr>PowerPoint Presentation</vt:lpstr>
      <vt:lpstr>Example 1</vt:lpstr>
      <vt:lpstr>Example 1 – Cryptographic </vt:lpstr>
      <vt:lpstr>PowerPoint Presentation</vt:lpstr>
      <vt:lpstr>Example 1 – Cryptographic exploit</vt:lpstr>
      <vt:lpstr>Example 2</vt:lpstr>
      <vt:lpstr>Example 2 – File inclusion </vt:lpstr>
      <vt:lpstr>PowerPoint Presentation</vt:lpstr>
      <vt:lpstr>Example 2 – File inclusion</vt:lpstr>
      <vt:lpstr>Example 3</vt:lpstr>
      <vt:lpstr>Example 3 – SQL Injection </vt:lpstr>
      <vt:lpstr>PowerPoint Presentation</vt:lpstr>
      <vt:lpstr>Example 3 – SQL Injection</vt:lpstr>
      <vt:lpstr>Example 4 </vt:lpstr>
      <vt:lpstr>Example 4 – File disclosure</vt:lpstr>
      <vt:lpstr>PowerPoint Presentation</vt:lpstr>
      <vt:lpstr>Example 4 – File disclosure</vt:lpstr>
      <vt:lpstr>Step 5 – Asses your findings and iterate</vt:lpstr>
      <vt:lpstr>Methodology</vt:lpstr>
      <vt:lpstr>Research findings</vt:lpstr>
      <vt:lpstr>Downloads</vt:lpstr>
      <vt:lpstr>Vulnerabilities</vt:lpstr>
      <vt:lpstr>Time to patch</vt:lpstr>
      <vt:lpstr>Future challenges – Locate the absence of mitigation </vt:lpstr>
      <vt:lpstr>Locating the absence of CSRF protection</vt:lpstr>
      <vt:lpstr>Results</vt:lpstr>
      <vt:lpstr>Plugin downloads</vt:lpstr>
      <vt:lpstr>Future challenges – Vulnerability alerting</vt:lpstr>
      <vt:lpstr>Conclusions</vt:lpstr>
      <vt:lpstr>Bonus example!</vt:lpstr>
      <vt:lpstr>Bonus example!</vt:lpstr>
      <vt:lpstr>PowerPoint Presentation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application security</dc:title>
  <dc:creator>Charlie</dc:creator>
  <cp:lastModifiedBy>Charlie</cp:lastModifiedBy>
  <cp:revision>78</cp:revision>
  <dcterms:created xsi:type="dcterms:W3CDTF">2013-04-01T17:57:02Z</dcterms:created>
  <dcterms:modified xsi:type="dcterms:W3CDTF">2013-06-18T21:25:26Z</dcterms:modified>
</cp:coreProperties>
</file>